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2" r:id="rId2"/>
  </p:sldMasterIdLst>
  <p:notesMasterIdLst>
    <p:notesMasterId r:id="rId24"/>
  </p:notesMasterIdLst>
  <p:handoutMasterIdLst>
    <p:handoutMasterId r:id="rId25"/>
  </p:handoutMasterIdLst>
  <p:sldIdLst>
    <p:sldId id="334" r:id="rId3"/>
    <p:sldId id="335" r:id="rId4"/>
    <p:sldId id="360" r:id="rId5"/>
    <p:sldId id="340" r:id="rId6"/>
    <p:sldId id="341" r:id="rId7"/>
    <p:sldId id="361" r:id="rId8"/>
    <p:sldId id="338" r:id="rId9"/>
    <p:sldId id="339" r:id="rId10"/>
    <p:sldId id="346" r:id="rId11"/>
    <p:sldId id="351" r:id="rId12"/>
    <p:sldId id="336" r:id="rId13"/>
    <p:sldId id="342" r:id="rId14"/>
    <p:sldId id="362" r:id="rId15"/>
    <p:sldId id="347" r:id="rId16"/>
    <p:sldId id="350" r:id="rId17"/>
    <p:sldId id="349" r:id="rId18"/>
    <p:sldId id="343" r:id="rId19"/>
    <p:sldId id="352" r:id="rId20"/>
    <p:sldId id="356" r:id="rId21"/>
    <p:sldId id="357" r:id="rId22"/>
    <p:sldId id="359" r:id="rId23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18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pos="295">
          <p15:clr>
            <a:srgbClr val="A4A3A4"/>
          </p15:clr>
        </p15:guide>
        <p15:guide id="5" pos="4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618"/>
        <p:guide orient="horz" pos="1026"/>
        <p:guide orient="horz" pos="3566"/>
        <p:guide pos="295"/>
        <p:guide pos="451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3254" y="6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3E91D-72E8-46AA-BFFD-D05B9860A82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3F1F6-7E15-4C53-8BEA-38A3832A84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9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783F0-1FF4-4E22-9B9C-714C1AF7A340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0EEEB-E722-468D-8D93-57D48501B9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7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 </a:t>
            </a:r>
            <a:r>
              <a:rPr lang="en-GB" dirty="0" err="1" smtClean="0"/>
              <a:t>titulo</a:t>
            </a:r>
            <a:r>
              <a:rPr lang="en-GB" dirty="0" smtClean="0"/>
              <a:t> </a:t>
            </a:r>
            <a:r>
              <a:rPr lang="en-GB" dirty="0" err="1" smtClean="0"/>
              <a:t>propuesto</a:t>
            </a:r>
            <a:r>
              <a:rPr lang="en-GB" dirty="0" smtClean="0"/>
              <a:t> </a:t>
            </a:r>
            <a:r>
              <a:rPr lang="en-GB" dirty="0" err="1" smtClean="0"/>
              <a:t>fue</a:t>
            </a:r>
            <a:r>
              <a:rPr lang="en-GB" dirty="0" smtClean="0"/>
              <a:t> </a:t>
            </a:r>
            <a:r>
              <a:rPr lang="en-GB" dirty="0" err="1" smtClean="0"/>
              <a:t>Vinculo</a:t>
            </a:r>
            <a:r>
              <a:rPr lang="en-GB" dirty="0" smtClean="0"/>
              <a:t> entre el </a:t>
            </a:r>
            <a:r>
              <a:rPr lang="en-GB" dirty="0" err="1" smtClean="0"/>
              <a:t>Comericio</a:t>
            </a:r>
            <a:r>
              <a:rPr lang="en-GB" dirty="0" smtClean="0"/>
              <a:t> y la </a:t>
            </a:r>
            <a:r>
              <a:rPr lang="en-GB" dirty="0" err="1" smtClean="0"/>
              <a:t>Sostenibilidad</a:t>
            </a:r>
            <a:r>
              <a:rPr lang="en-GB" dirty="0" smtClean="0"/>
              <a:t> </a:t>
            </a:r>
            <a:r>
              <a:rPr lang="en-GB" dirty="0" err="1" smtClean="0"/>
              <a:t>pero</a:t>
            </a:r>
            <a:r>
              <a:rPr lang="en-GB" dirty="0" smtClean="0"/>
              <a:t> al </a:t>
            </a:r>
            <a:r>
              <a:rPr lang="en-GB" dirty="0" err="1" smtClean="0"/>
              <a:t>momento</a:t>
            </a:r>
            <a:r>
              <a:rPr lang="en-GB" dirty="0" smtClean="0"/>
              <a:t> de </a:t>
            </a:r>
            <a:r>
              <a:rPr lang="en-GB" dirty="0" err="1" smtClean="0"/>
              <a:t>colocar</a:t>
            </a:r>
            <a:r>
              <a:rPr lang="en-GB" dirty="0" smtClean="0"/>
              <a:t> el </a:t>
            </a:r>
            <a:r>
              <a:rPr lang="en-GB" dirty="0" err="1" smtClean="0"/>
              <a:t>titulo</a:t>
            </a:r>
            <a:r>
              <a:rPr lang="en-GB" dirty="0" smtClean="0"/>
              <a:t> me di </a:t>
            </a:r>
            <a:r>
              <a:rPr lang="en-GB" dirty="0" err="1" smtClean="0"/>
              <a:t>cuenta</a:t>
            </a:r>
            <a:r>
              <a:rPr lang="en-GB" dirty="0" smtClean="0"/>
              <a:t> que </a:t>
            </a:r>
            <a:r>
              <a:rPr lang="en-GB" dirty="0" err="1" smtClean="0"/>
              <a:t>aqui</a:t>
            </a:r>
            <a:r>
              <a:rPr lang="en-GB" dirty="0" smtClean="0"/>
              <a:t> hay un </a:t>
            </a:r>
            <a:r>
              <a:rPr lang="en-GB" dirty="0" err="1" smtClean="0"/>
              <a:t>orden</a:t>
            </a:r>
            <a:r>
              <a:rPr lang="en-GB" dirty="0" smtClean="0"/>
              <a:t> de </a:t>
            </a:r>
            <a:r>
              <a:rPr lang="en-GB" dirty="0" err="1" smtClean="0"/>
              <a:t>precedencia</a:t>
            </a:r>
            <a:r>
              <a:rPr lang="en-GB" dirty="0" smtClean="0"/>
              <a:t> que </a:t>
            </a:r>
            <a:r>
              <a:rPr lang="en-GB" dirty="0" err="1" smtClean="0"/>
              <a:t>tenemos</a:t>
            </a:r>
            <a:r>
              <a:rPr lang="en-GB" dirty="0" smtClean="0"/>
              <a:t> que </a:t>
            </a:r>
            <a:r>
              <a:rPr lang="en-GB" dirty="0" err="1" smtClean="0"/>
              <a:t>respetar</a:t>
            </a:r>
            <a:r>
              <a:rPr lang="en-GB" dirty="0" smtClean="0"/>
              <a:t>. Que </a:t>
            </a:r>
            <a:r>
              <a:rPr lang="en-GB" dirty="0" err="1" smtClean="0"/>
              <a:t>va</a:t>
            </a:r>
            <a:r>
              <a:rPr lang="en-GB" dirty="0" smtClean="0"/>
              <a:t> primero? El Comercio o la </a:t>
            </a:r>
            <a:r>
              <a:rPr lang="en-GB" dirty="0" err="1" smtClean="0"/>
              <a:t>sostenibilidad</a:t>
            </a:r>
            <a:r>
              <a:rPr lang="en-GB" dirty="0" smtClean="0"/>
              <a:t> y me </a:t>
            </a:r>
            <a:r>
              <a:rPr lang="en-GB" dirty="0" err="1" smtClean="0"/>
              <a:t>dije</a:t>
            </a:r>
            <a:r>
              <a:rPr lang="en-GB" dirty="0" smtClean="0"/>
              <a:t> sin </a:t>
            </a:r>
            <a:r>
              <a:rPr lang="en-GB" dirty="0" err="1" smtClean="0"/>
              <a:t>duda</a:t>
            </a:r>
            <a:r>
              <a:rPr lang="en-GB" dirty="0" smtClean="0"/>
              <a:t> lo primero el </a:t>
            </a:r>
            <a:r>
              <a:rPr lang="en-GB" dirty="0" err="1" smtClean="0"/>
              <a:t>planeta</a:t>
            </a:r>
            <a:r>
              <a:rPr lang="en-GB" dirty="0" smtClean="0"/>
              <a:t> y </a:t>
            </a:r>
            <a:r>
              <a:rPr lang="en-GB" dirty="0" err="1" smtClean="0"/>
              <a:t>si</a:t>
            </a:r>
            <a:r>
              <a:rPr lang="en-GB" dirty="0" smtClean="0"/>
              <a:t> no lo </a:t>
            </a:r>
            <a:r>
              <a:rPr lang="en-GB" dirty="0" err="1" smtClean="0"/>
              <a:t>tenemos</a:t>
            </a:r>
            <a:r>
              <a:rPr lang="en-GB" dirty="0" smtClean="0"/>
              <a:t> NO </a:t>
            </a:r>
            <a:r>
              <a:rPr lang="en-GB" dirty="0" err="1" smtClean="0"/>
              <a:t>podemos</a:t>
            </a:r>
            <a:r>
              <a:rPr lang="en-GB" dirty="0" smtClean="0"/>
              <a:t> </a:t>
            </a:r>
            <a:r>
              <a:rPr lang="en-GB" dirty="0" err="1" smtClean="0"/>
              <a:t>comerciar</a:t>
            </a:r>
            <a:r>
              <a:rPr lang="en-GB" dirty="0" smtClean="0"/>
              <a:t>: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eso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titulo</a:t>
            </a:r>
            <a:r>
              <a:rPr lang="en-GB" dirty="0" smtClean="0"/>
              <a:t> </a:t>
            </a:r>
            <a:r>
              <a:rPr lang="en-GB" dirty="0" err="1" smtClean="0"/>
              <a:t>va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EEEB-E722-468D-8D93-57D48501B9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27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 </a:t>
            </a:r>
            <a:r>
              <a:rPr lang="en-GB" dirty="0" err="1" smtClean="0"/>
              <a:t>foro</a:t>
            </a:r>
            <a:r>
              <a:rPr lang="en-GB" dirty="0" smtClean="0"/>
              <a:t> </a:t>
            </a:r>
            <a:r>
              <a:rPr lang="en-GB" dirty="0" err="1" smtClean="0"/>
              <a:t>Economico</a:t>
            </a:r>
            <a:r>
              <a:rPr lang="en-GB" dirty="0" smtClean="0"/>
              <a:t> Mundial </a:t>
            </a:r>
            <a:r>
              <a:rPr lang="en-GB" dirty="0" err="1" smtClean="0"/>
              <a:t>inicio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año</a:t>
            </a:r>
            <a:r>
              <a:rPr lang="en-GB" dirty="0" smtClean="0"/>
              <a:t> 2015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encuesta</a:t>
            </a:r>
            <a:r>
              <a:rPr lang="en-GB" dirty="0" smtClean="0"/>
              <a:t> a los </a:t>
            </a:r>
            <a:r>
              <a:rPr lang="en-GB" dirty="0" err="1" smtClean="0"/>
              <a:t>milenios</a:t>
            </a:r>
            <a:r>
              <a:rPr lang="en-GB" dirty="0" smtClean="0"/>
              <a:t> o los </a:t>
            </a:r>
            <a:r>
              <a:rPr lang="en-GB" dirty="0" err="1" smtClean="0"/>
              <a:t>jovenes</a:t>
            </a:r>
            <a:r>
              <a:rPr lang="en-GB" dirty="0" smtClean="0"/>
              <a:t> </a:t>
            </a:r>
            <a:r>
              <a:rPr lang="en-GB" dirty="0" err="1" smtClean="0"/>
              <a:t>alrdedor</a:t>
            </a:r>
            <a:r>
              <a:rPr lang="en-GB" dirty="0" smtClean="0"/>
              <a:t> del </a:t>
            </a:r>
            <a:r>
              <a:rPr lang="en-GB" dirty="0" err="1" smtClean="0"/>
              <a:t>mundo</a:t>
            </a:r>
            <a:r>
              <a:rPr lang="en-GB" dirty="0" smtClean="0"/>
              <a:t>. </a:t>
            </a:r>
            <a:r>
              <a:rPr lang="en-GB" dirty="0" err="1" smtClean="0"/>
              <a:t>Desde</a:t>
            </a:r>
            <a:r>
              <a:rPr lang="en-GB" dirty="0" smtClean="0"/>
              <a:t> el 2015 y </a:t>
            </a:r>
            <a:r>
              <a:rPr lang="en-GB" dirty="0" err="1" smtClean="0"/>
              <a:t>miren</a:t>
            </a:r>
            <a:r>
              <a:rPr lang="en-GB" dirty="0" smtClean="0"/>
              <a:t> la </a:t>
            </a:r>
            <a:r>
              <a:rPr lang="en-GB" dirty="0" err="1" smtClean="0"/>
              <a:t>respuesta</a:t>
            </a:r>
            <a:r>
              <a:rPr lang="en-GB" dirty="0" smtClean="0"/>
              <a:t> </a:t>
            </a:r>
            <a:r>
              <a:rPr lang="en-GB" dirty="0" err="1" smtClean="0"/>
              <a:t>mayoritaria</a:t>
            </a:r>
            <a:r>
              <a:rPr lang="en-GB" dirty="0" smtClean="0"/>
              <a:t>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EEEB-E722-468D-8D93-57D48501B9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3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Ahora</a:t>
            </a:r>
            <a:r>
              <a:rPr lang="en-GB" dirty="0" smtClean="0"/>
              <a:t> </a:t>
            </a:r>
            <a:r>
              <a:rPr lang="en-GB" dirty="0" err="1" smtClean="0"/>
              <a:t>todos</a:t>
            </a:r>
            <a:r>
              <a:rPr lang="en-GB" dirty="0" smtClean="0"/>
              <a:t> </a:t>
            </a:r>
            <a:r>
              <a:rPr lang="en-GB" dirty="0" err="1" smtClean="0"/>
              <a:t>hablamos</a:t>
            </a:r>
            <a:r>
              <a:rPr lang="en-GB" dirty="0" smtClean="0"/>
              <a:t> de </a:t>
            </a:r>
            <a:r>
              <a:rPr lang="en-GB" dirty="0" err="1" smtClean="0"/>
              <a:t>sosteibilidad</a:t>
            </a:r>
            <a:r>
              <a:rPr lang="en-GB" dirty="0" smtClean="0"/>
              <a:t>. Si </a:t>
            </a:r>
            <a:r>
              <a:rPr lang="en-GB" dirty="0" err="1" smtClean="0"/>
              <a:t>yo</a:t>
            </a:r>
            <a:r>
              <a:rPr lang="en-GB" dirty="0" smtClean="0"/>
              <a:t> </a:t>
            </a:r>
            <a:r>
              <a:rPr lang="en-GB" dirty="0" err="1" smtClean="0"/>
              <a:t>pregunto</a:t>
            </a:r>
            <a:r>
              <a:rPr lang="en-GB" dirty="0" smtClean="0"/>
              <a:t> al </a:t>
            </a:r>
            <a:r>
              <a:rPr lang="en-GB" dirty="0" err="1" smtClean="0"/>
              <a:t>auditorio</a:t>
            </a:r>
            <a:r>
              <a:rPr lang="en-GB" dirty="0" smtClean="0"/>
              <a:t> que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sostenibilidad</a:t>
            </a:r>
            <a:r>
              <a:rPr lang="en-GB" dirty="0" smtClean="0"/>
              <a:t> </a:t>
            </a:r>
            <a:r>
              <a:rPr lang="en-GB" dirty="0" err="1" smtClean="0"/>
              <a:t>alguien</a:t>
            </a:r>
            <a:r>
              <a:rPr lang="en-GB" dirty="0" smtClean="0"/>
              <a:t> me </a:t>
            </a:r>
            <a:r>
              <a:rPr lang="en-GB" dirty="0" err="1" smtClean="0"/>
              <a:t>podria</a:t>
            </a:r>
            <a:r>
              <a:rPr lang="en-GB" dirty="0" smtClean="0"/>
              <a:t> </a:t>
            </a:r>
            <a:r>
              <a:rPr lang="en-GB" dirty="0" err="1" smtClean="0"/>
              <a:t>inspirar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EEEB-E722-468D-8D93-57D48501B9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9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1800" dirty="0"/>
              <a:t>El MSC es la certificadora mundial más importante de productos pesqueros, y establece estándares de sostenibilidad para las pesquerías por medio de un programa de certificación y </a:t>
            </a:r>
            <a:r>
              <a:rPr lang="es-ES" sz="1800" dirty="0" smtClean="0"/>
              <a:t>eco-etiquetado</a:t>
            </a:r>
            <a:r>
              <a:rPr lang="es-ES" sz="1800" dirty="0"/>
              <a:t>.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EEEB-E722-468D-8D93-57D48501B96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7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EEEB-E722-468D-8D93-57D48501B96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6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3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00" y="2143116"/>
            <a:ext cx="6792888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500" y="3571876"/>
            <a:ext cx="6792888" cy="8572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3"/>
            <a:ext cx="6816072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628775"/>
            <a:ext cx="6807230" cy="1269986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1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870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3"/>
            <a:ext cx="6816072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628775"/>
            <a:ext cx="6807230" cy="1300159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2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870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3"/>
            <a:ext cx="6853238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458909"/>
            <a:ext cx="6807230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3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014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3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00" y="2143117"/>
            <a:ext cx="6792888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500" y="3571876"/>
            <a:ext cx="6792888" cy="8572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4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5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6"/>
            <a:ext cx="6807230" cy="401480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4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357686" y="1628776"/>
            <a:ext cx="4306900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61" y="1628774"/>
            <a:ext cx="3567141" cy="40322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251592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68315" y="1646223"/>
            <a:ext cx="6696075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928" y="532944"/>
            <a:ext cx="6821460" cy="538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1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0" cy="566739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4" y="1628774"/>
            <a:ext cx="6696074" cy="403225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9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0" cy="566739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4" y="162877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2754888" y="162877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5017518" y="162877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/>
          </p:nvPr>
        </p:nvSpPr>
        <p:spPr>
          <a:xfrm>
            <a:off x="468313" y="3708780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9"/>
          </p:nvPr>
        </p:nvSpPr>
        <p:spPr>
          <a:xfrm>
            <a:off x="2751188" y="3705608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20"/>
          </p:nvPr>
        </p:nvSpPr>
        <p:spPr>
          <a:xfrm>
            <a:off x="5017518" y="3708780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9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20765"/>
            <a:ext cx="6807230" cy="476267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0427" y="1628774"/>
            <a:ext cx="2735263" cy="403225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61" y="1628774"/>
            <a:ext cx="5143535" cy="40322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3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0" cy="566739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0426" y="1628775"/>
            <a:ext cx="273526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1628774"/>
            <a:ext cx="5151466" cy="40322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5940426" y="3714753"/>
            <a:ext cx="2735263" cy="192882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27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3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3"/>
            <a:ext cx="6816072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628774"/>
            <a:ext cx="6807230" cy="1269987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6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1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870" y="527475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6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6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3"/>
            <a:ext cx="6816072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628777"/>
            <a:ext cx="6807230" cy="1300159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50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2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870" y="527475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6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05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3"/>
            <a:ext cx="6853238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458910"/>
            <a:ext cx="6807230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5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357686" y="1628775"/>
            <a:ext cx="4306900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1628775"/>
            <a:ext cx="3567141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3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014" y="527475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6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0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68313" y="1646222"/>
            <a:ext cx="6696075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928" y="532943"/>
            <a:ext cx="6821460" cy="538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4" y="1628775"/>
            <a:ext cx="6696074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4" y="162877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2754888" y="162877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5017518" y="162877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/>
          </p:nvPr>
        </p:nvSpPr>
        <p:spPr>
          <a:xfrm>
            <a:off x="468313" y="3708780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9"/>
          </p:nvPr>
        </p:nvSpPr>
        <p:spPr>
          <a:xfrm>
            <a:off x="2751188" y="3705608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20"/>
          </p:nvPr>
        </p:nvSpPr>
        <p:spPr>
          <a:xfrm>
            <a:off x="5017518" y="3708780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20764"/>
            <a:ext cx="6807230" cy="476267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0425" y="1628775"/>
            <a:ext cx="2735263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1628775"/>
            <a:ext cx="5143535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0424" y="1628775"/>
            <a:ext cx="273526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1628775"/>
            <a:ext cx="5151466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5940424" y="3714753"/>
            <a:ext cx="2735263" cy="192882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6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071" y="1600201"/>
            <a:ext cx="6801317" cy="4043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3900" y="0"/>
            <a:ext cx="642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B7DC1-6DFD-4804-B81B-5AD5FA1625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28" y="532943"/>
            <a:ext cx="6821460" cy="53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67" r:id="rId5"/>
    <p:sldLayoutId id="2147483668" r:id="rId6"/>
    <p:sldLayoutId id="2147483657" r:id="rId7"/>
    <p:sldLayoutId id="2147483658" r:id="rId8"/>
    <p:sldLayoutId id="2147483655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022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6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073" y="1600201"/>
            <a:ext cx="6801317" cy="4043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3900" y="0"/>
            <a:ext cx="642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28" y="532944"/>
            <a:ext cx="6821460" cy="53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0773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022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peace.org/espana/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zfnnjV5ZZ8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033518" cy="1336269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B0F0"/>
                </a:solidFill>
              </a:rPr>
              <a:t/>
            </a:r>
            <a:br>
              <a:rPr lang="en-GB" dirty="0" smtClean="0">
                <a:solidFill>
                  <a:srgbClr val="00B0F0"/>
                </a:solidFill>
              </a:rPr>
            </a:br>
            <a:r>
              <a:rPr lang="en-GB" dirty="0" smtClean="0">
                <a:solidFill>
                  <a:srgbClr val="00B0F0"/>
                </a:solidFill>
              </a:rPr>
              <a:t/>
            </a:r>
            <a:br>
              <a:rPr lang="en-GB" dirty="0" smtClean="0">
                <a:solidFill>
                  <a:srgbClr val="00B0F0"/>
                </a:solidFill>
              </a:rPr>
            </a:b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9552" y="5301208"/>
            <a:ext cx="4608512" cy="1008112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n-GB" dirty="0" smtClean="0">
              <a:solidFill>
                <a:srgbClr val="00B0F0"/>
              </a:solidFill>
            </a:endParaRPr>
          </a:p>
          <a:p>
            <a:pPr algn="just"/>
            <a:endParaRPr lang="en-GB" dirty="0" smtClean="0">
              <a:solidFill>
                <a:srgbClr val="C00000"/>
              </a:solidFill>
            </a:endParaRPr>
          </a:p>
          <a:p>
            <a:r>
              <a:rPr lang="en-US" sz="4300" b="1" dirty="0">
                <a:solidFill>
                  <a:schemeClr val="tx2">
                    <a:lumMod val="75000"/>
                  </a:schemeClr>
                </a:solidFill>
              </a:rPr>
              <a:t>Claudia Uribe</a:t>
            </a:r>
          </a:p>
          <a:p>
            <a:r>
              <a:rPr lang="en-US" sz="4300" b="1" dirty="0">
                <a:solidFill>
                  <a:schemeClr val="tx2">
                    <a:lumMod val="75000"/>
                  </a:schemeClr>
                </a:solidFill>
              </a:rPr>
              <a:t>Jefe de la </a:t>
            </a:r>
            <a:r>
              <a:rPr lang="en-US" sz="4300" b="1" dirty="0" err="1">
                <a:solidFill>
                  <a:schemeClr val="tx2">
                    <a:lumMod val="75000"/>
                  </a:schemeClr>
                </a:solidFill>
              </a:rPr>
              <a:t>Oficina</a:t>
            </a:r>
            <a:r>
              <a:rPr lang="en-US" sz="4300" b="1" dirty="0">
                <a:solidFill>
                  <a:schemeClr val="tx2">
                    <a:lumMod val="75000"/>
                  </a:schemeClr>
                </a:solidFill>
              </a:rPr>
              <a:t> para America Latina y el Caribe</a:t>
            </a:r>
          </a:p>
          <a:p>
            <a:r>
              <a:rPr lang="en-US" sz="4300" b="1" dirty="0">
                <a:solidFill>
                  <a:schemeClr val="tx2">
                    <a:lumMod val="75000"/>
                  </a:schemeClr>
                </a:solidFill>
              </a:rPr>
              <a:t>Centro de Comercio </a:t>
            </a:r>
            <a:r>
              <a:rPr lang="en-US" sz="4300" b="1" dirty="0" err="1">
                <a:solidFill>
                  <a:schemeClr val="tx2">
                    <a:lumMod val="75000"/>
                  </a:schemeClr>
                </a:solidFill>
              </a:rPr>
              <a:t>Internacional</a:t>
            </a:r>
            <a:r>
              <a:rPr lang="en-US" sz="4300" b="1" dirty="0">
                <a:solidFill>
                  <a:schemeClr val="tx2">
                    <a:lumMod val="75000"/>
                  </a:schemeClr>
                </a:solidFill>
              </a:rPr>
              <a:t> – ITC</a:t>
            </a:r>
          </a:p>
          <a:p>
            <a:r>
              <a:rPr lang="en-US" sz="4300" b="1" dirty="0">
                <a:solidFill>
                  <a:schemeClr val="tx2">
                    <a:lumMod val="75000"/>
                  </a:schemeClr>
                </a:solidFill>
              </a:rPr>
              <a:t>Manta, Ecuador, 20 de </a:t>
            </a:r>
            <a:r>
              <a:rPr lang="en-US" sz="4300" b="1" dirty="0" err="1">
                <a:solidFill>
                  <a:schemeClr val="tx2">
                    <a:lumMod val="75000"/>
                  </a:schemeClr>
                </a:solidFill>
              </a:rPr>
              <a:t>junio</a:t>
            </a:r>
            <a:r>
              <a:rPr lang="en-US" sz="4300" b="1" dirty="0">
                <a:solidFill>
                  <a:schemeClr val="tx2">
                    <a:lumMod val="75000"/>
                  </a:schemeClr>
                </a:solidFill>
              </a:rPr>
              <a:t> de 2019</a:t>
            </a:r>
          </a:p>
          <a:p>
            <a:pPr algn="just"/>
            <a:endParaRPr lang="en-GB" sz="1600" dirty="0" smtClean="0">
              <a:solidFill>
                <a:srgbClr val="00B0F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01063" y="0"/>
            <a:ext cx="642937" cy="365125"/>
          </a:xfrm>
        </p:spPr>
        <p:txBody>
          <a:bodyPr/>
          <a:lstStyle/>
          <a:p>
            <a:fld id="{ABDB7DC1-6DFD-4804-B81B-5AD5FA16258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74" y="2492896"/>
            <a:ext cx="7704856" cy="180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95971" y="3732448"/>
            <a:ext cx="5976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IV Foro Regional de Sostenibilidad del Atún</a:t>
            </a:r>
          </a:p>
        </p:txBody>
      </p:sp>
    </p:spTree>
    <p:extLst>
      <p:ext uri="{BB962C8B-B14F-4D97-AF65-F5344CB8AC3E}">
        <p14:creationId xmlns:p14="http://schemas.microsoft.com/office/powerpoint/2010/main" val="33720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COMPROMISO DE TODOS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348880"/>
            <a:ext cx="4104456" cy="34023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420888"/>
            <a:ext cx="3888432" cy="33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365125"/>
            <a:ext cx="7488832" cy="126365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/>
            </a:r>
            <a:br>
              <a:rPr lang="en-GB" b="1" dirty="0" smtClean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/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 smtClean="0">
                <a:solidFill>
                  <a:schemeClr val="accent1"/>
                </a:solidFill>
              </a:rPr>
              <a:t>CRITERIOS BASICOS DE LA SOSTENIBILIDAD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628775"/>
            <a:ext cx="4359275" cy="4014788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4608512" cy="40770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52120" y="2420888"/>
            <a:ext cx="30235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0070C0"/>
                </a:solidFill>
              </a:rPr>
              <a:t>Normas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oficiales</a:t>
            </a:r>
            <a:r>
              <a:rPr lang="en-GB" sz="1400" dirty="0">
                <a:solidFill>
                  <a:srgbClr val="0070C0"/>
                </a:solidFill>
              </a:rPr>
              <a:t> para regular </a:t>
            </a:r>
            <a:r>
              <a:rPr lang="en-GB" sz="1400" dirty="0" err="1">
                <a:solidFill>
                  <a:srgbClr val="0070C0"/>
                </a:solidFill>
              </a:rPr>
              <a:t>cultivo</a:t>
            </a:r>
            <a:r>
              <a:rPr lang="en-GB" sz="1400" dirty="0">
                <a:solidFill>
                  <a:srgbClr val="0070C0"/>
                </a:solidFill>
              </a:rPr>
              <a:t>, </a:t>
            </a:r>
            <a:r>
              <a:rPr lang="en-GB" sz="1400" dirty="0" err="1">
                <a:solidFill>
                  <a:srgbClr val="0070C0"/>
                </a:solidFill>
              </a:rPr>
              <a:t>captura</a:t>
            </a:r>
            <a:r>
              <a:rPr lang="en-GB" sz="1400" dirty="0">
                <a:solidFill>
                  <a:srgbClr val="0070C0"/>
                </a:solidFill>
              </a:rPr>
              <a:t>, </a:t>
            </a:r>
            <a:r>
              <a:rPr lang="en-GB" sz="1400" dirty="0" err="1">
                <a:solidFill>
                  <a:srgbClr val="0070C0"/>
                </a:solidFill>
              </a:rPr>
              <a:t>producción</a:t>
            </a:r>
            <a:r>
              <a:rPr lang="en-GB" sz="1400" dirty="0">
                <a:solidFill>
                  <a:srgbClr val="0070C0"/>
                </a:solidFill>
              </a:rPr>
              <a:t>, </a:t>
            </a:r>
            <a:r>
              <a:rPr lang="en-GB" sz="1400" dirty="0" err="1" smtClean="0">
                <a:solidFill>
                  <a:srgbClr val="0070C0"/>
                </a:solidFill>
              </a:rPr>
              <a:t>transporte</a:t>
            </a:r>
            <a:r>
              <a:rPr lang="en-GB" sz="1400" dirty="0" smtClean="0">
                <a:solidFill>
                  <a:srgbClr val="0070C0"/>
                </a:solidFill>
              </a:rPr>
              <a:t>, </a:t>
            </a:r>
            <a:r>
              <a:rPr lang="en-GB" sz="1400" dirty="0" err="1" smtClean="0">
                <a:solidFill>
                  <a:srgbClr val="0070C0"/>
                </a:solidFill>
              </a:rPr>
              <a:t>logistica</a:t>
            </a:r>
            <a:r>
              <a:rPr lang="en-GB" sz="1400" dirty="0" smtClean="0">
                <a:solidFill>
                  <a:srgbClr val="0070C0"/>
                </a:solidFill>
              </a:rPr>
              <a:t> y  </a:t>
            </a:r>
            <a:r>
              <a:rPr lang="en-GB" sz="1400" dirty="0" err="1" smtClean="0">
                <a:solidFill>
                  <a:srgbClr val="0070C0"/>
                </a:solidFill>
              </a:rPr>
              <a:t>comercialización</a:t>
            </a:r>
            <a:endParaRPr lang="en-GB" sz="1400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0070C0"/>
                </a:solidFill>
              </a:rPr>
              <a:t>Normas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Voluntarias</a:t>
            </a:r>
            <a:r>
              <a:rPr lang="en-GB" sz="1400" dirty="0">
                <a:solidFill>
                  <a:srgbClr val="0070C0"/>
                </a:solidFill>
              </a:rPr>
              <a:t> para </a:t>
            </a:r>
            <a:r>
              <a:rPr lang="en-GB" sz="1400" dirty="0" err="1">
                <a:solidFill>
                  <a:srgbClr val="0070C0"/>
                </a:solidFill>
              </a:rPr>
              <a:t>hacer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transparente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cultivo</a:t>
            </a:r>
            <a:r>
              <a:rPr lang="en-GB" sz="1400" dirty="0">
                <a:solidFill>
                  <a:srgbClr val="0070C0"/>
                </a:solidFill>
              </a:rPr>
              <a:t>, </a:t>
            </a:r>
            <a:r>
              <a:rPr lang="en-GB" sz="1400" dirty="0" err="1">
                <a:solidFill>
                  <a:srgbClr val="0070C0"/>
                </a:solidFill>
              </a:rPr>
              <a:t>captura</a:t>
            </a:r>
            <a:r>
              <a:rPr lang="en-GB" sz="1400" dirty="0">
                <a:solidFill>
                  <a:srgbClr val="0070C0"/>
                </a:solidFill>
              </a:rPr>
              <a:t>, </a:t>
            </a:r>
            <a:r>
              <a:rPr lang="en-GB" sz="1400" dirty="0" err="1">
                <a:solidFill>
                  <a:srgbClr val="0070C0"/>
                </a:solidFill>
              </a:rPr>
              <a:t>producción</a:t>
            </a:r>
            <a:r>
              <a:rPr lang="en-GB" sz="1400" dirty="0">
                <a:solidFill>
                  <a:srgbClr val="0070C0"/>
                </a:solidFill>
              </a:rPr>
              <a:t>, </a:t>
            </a:r>
            <a:r>
              <a:rPr lang="en-GB" sz="1400" dirty="0" err="1" smtClean="0">
                <a:solidFill>
                  <a:srgbClr val="0070C0"/>
                </a:solidFill>
              </a:rPr>
              <a:t>transporte</a:t>
            </a:r>
            <a:r>
              <a:rPr lang="en-GB" sz="1400" dirty="0" smtClean="0">
                <a:solidFill>
                  <a:srgbClr val="0070C0"/>
                </a:solidFill>
              </a:rPr>
              <a:t> y </a:t>
            </a:r>
            <a:r>
              <a:rPr lang="en-GB" sz="1400" dirty="0" err="1" smtClean="0">
                <a:solidFill>
                  <a:srgbClr val="0070C0"/>
                </a:solidFill>
              </a:rPr>
              <a:t>comercialización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58" y="620764"/>
            <a:ext cx="8318530" cy="792012"/>
          </a:xfrm>
        </p:spPr>
        <p:txBody>
          <a:bodyPr/>
          <a:lstStyle/>
          <a:p>
            <a:pPr algn="just"/>
            <a:r>
              <a:rPr lang="en-GB" sz="2000" b="1" dirty="0" smtClean="0"/>
              <a:t>PUNTO CRITICOS DE ENCUENTRO ENTRE  SOSTENIBILIDAD Y COMERCIO INTERNACIONAL</a:t>
            </a:r>
            <a:endParaRPr lang="en-GB" sz="2000" b="1" dirty="0"/>
          </a:p>
        </p:txBody>
      </p:sp>
      <p:pic>
        <p:nvPicPr>
          <p:cNvPr id="24" name="Picture Placeholder 2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r="2889"/>
          <a:stretch>
            <a:fillRect/>
          </a:stretch>
        </p:blipFill>
        <p:spPr>
          <a:xfrm>
            <a:off x="3779838" y="1628775"/>
            <a:ext cx="4895850" cy="40322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628775"/>
            <a:ext cx="4286250" cy="4537075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00" y="1763972"/>
            <a:ext cx="1790700" cy="12096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00" y="3012873"/>
            <a:ext cx="3237817" cy="7023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08" y="3781868"/>
            <a:ext cx="2505075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100" y="4357745"/>
            <a:ext cx="2695070" cy="857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08" y="5252633"/>
            <a:ext cx="18669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3200" b="1" dirty="0" smtClean="0"/>
              <a:t>SOSTENIBILIDAD Y COMERCIO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4183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7455202" cy="1029318"/>
          </a:xfrm>
        </p:spPr>
        <p:txBody>
          <a:bodyPr/>
          <a:lstStyle/>
          <a:p>
            <a:pPr algn="just"/>
            <a:r>
              <a:rPr lang="en-GB" b="1" dirty="0" smtClean="0"/>
              <a:t>LA SOSTENIBILIDAD Y EL COMERCIO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44824"/>
            <a:ext cx="7239178" cy="3798754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Sostenibilidad en el comercio </a:t>
            </a:r>
            <a:r>
              <a:rPr lang="es-ES" dirty="0" smtClean="0"/>
              <a:t>significa elaborar productos sostenibles en los ámbitos social, medioambiental y económico, las cuestiones éticas, calidad y administrativas relacionadas con la siembra, recolecta, captura, empaque, embalaje, producción, transporte y la comercialización de bienes y servicios.</a:t>
            </a:r>
          </a:p>
          <a:p>
            <a:pPr algn="just"/>
            <a:endParaRPr lang="es-ES" dirty="0" smtClean="0"/>
          </a:p>
          <a:p>
            <a:pPr algn="just"/>
            <a:r>
              <a:rPr lang="es-ES" b="1" dirty="0" smtClean="0"/>
              <a:t>Objetivos del Desarrollo Sostenible </a:t>
            </a:r>
            <a:r>
              <a:rPr lang="es-ES" dirty="0" smtClean="0"/>
              <a:t>(</a:t>
            </a:r>
            <a:r>
              <a:rPr lang="es-ES" dirty="0" err="1" smtClean="0"/>
              <a:t>SDGs</a:t>
            </a:r>
            <a:r>
              <a:rPr lang="es-ES" dirty="0" smtClean="0"/>
              <a:t>, por su sigla en inglés): Actuar en correspondencia con los Objetivos de Desarrollo del Milenio de las Naciones Unidas, también conocida como los Objetivos Globales.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20688"/>
            <a:ext cx="7887250" cy="1080120"/>
          </a:xfrm>
        </p:spPr>
        <p:txBody>
          <a:bodyPr/>
          <a:lstStyle/>
          <a:p>
            <a:pPr algn="just"/>
            <a:r>
              <a:rPr lang="en-GB" sz="2800" b="1" dirty="0" smtClean="0"/>
              <a:t>LOS PECES SALIENDO DEL AGUA PARA LA MESA</a:t>
            </a:r>
            <a:endParaRPr lang="en-GB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1657826"/>
            <a:ext cx="7239148" cy="42914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28" y="532943"/>
            <a:ext cx="7685456" cy="538603"/>
          </a:xfrm>
        </p:spPr>
        <p:txBody>
          <a:bodyPr/>
          <a:lstStyle/>
          <a:p>
            <a:pPr algn="just"/>
            <a:r>
              <a:rPr lang="en-GB" sz="2400" b="1" dirty="0" smtClean="0"/>
              <a:t>ENTRE LA SOSTENIBILIDAD Y EL COMERCIO ? </a:t>
            </a:r>
            <a:endParaRPr lang="en-GB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07" y="1628775"/>
            <a:ext cx="3579449" cy="401478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91" y="4221088"/>
            <a:ext cx="3854885" cy="158417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57159" y="1556792"/>
            <a:ext cx="4430865" cy="4248472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57159" y="1772816"/>
            <a:ext cx="40708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La pesca fuente de seguridad </a:t>
            </a:r>
            <a:r>
              <a:rPr lang="es-ES" dirty="0"/>
              <a:t>alimentaria y </a:t>
            </a:r>
            <a:r>
              <a:rPr lang="es-ES" dirty="0" smtClean="0"/>
              <a:t>nutrición</a:t>
            </a:r>
            <a:r>
              <a:rPr lang="es-ES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Crecimiento </a:t>
            </a:r>
            <a:r>
              <a:rPr lang="es-ES" dirty="0"/>
              <a:t>económico a través de la producción y el comercio pesqueros.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Fuente de mitigación </a:t>
            </a:r>
            <a:r>
              <a:rPr lang="es-ES" dirty="0"/>
              <a:t>de la pobreza y la creación de oportunidades de empleo en zonas </a:t>
            </a:r>
            <a:r>
              <a:rPr lang="es-ES" dirty="0" smtClean="0"/>
              <a:t>rurales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Manejo responsable de un recurso que se agota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31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928" y="692695"/>
            <a:ext cx="7469432" cy="918617"/>
          </a:xfrm>
        </p:spPr>
        <p:txBody>
          <a:bodyPr/>
          <a:lstStyle/>
          <a:p>
            <a:r>
              <a:rPr lang="en-GB" b="1" dirty="0" smtClean="0"/>
              <a:t>LA SOSTENIBILIDAD EN LA PESCA</a:t>
            </a:r>
            <a:endParaRPr lang="en-GB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57159" y="1628775"/>
            <a:ext cx="7167169" cy="4032250"/>
          </a:xfrm>
        </p:spPr>
        <p:txBody>
          <a:bodyPr/>
          <a:lstStyle/>
          <a:p>
            <a:endParaRPr lang="es-ES" dirty="0"/>
          </a:p>
          <a:p>
            <a:pPr algn="just"/>
            <a:r>
              <a:rPr lang="es-ES" sz="2400" dirty="0"/>
              <a:t>Faltan peces y sobran barcos”. La ecuación es simple para Mario Rodríguez, director ejecutivo de </a:t>
            </a:r>
            <a:r>
              <a:rPr lang="es-ES" sz="2400" dirty="0">
                <a:hlinkClick r:id="rId3"/>
              </a:rPr>
              <a:t>Greenpeace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La </a:t>
            </a:r>
            <a:r>
              <a:rPr lang="es-ES" sz="2400" dirty="0"/>
              <a:t>pesca sostenible implica dejar suficientes peces en el mar, respetar los hábitats y garantizar que las personas que dependen de la pesca puedan mantener su medio de </a:t>
            </a:r>
            <a:r>
              <a:rPr lang="es-ES" sz="2400" dirty="0" smtClean="0"/>
              <a:t>vida…</a:t>
            </a:r>
          </a:p>
          <a:p>
            <a:pPr algn="just"/>
            <a:r>
              <a:rPr lang="en-GB" sz="2400" dirty="0"/>
              <a:t>Marine Stewardship Council – MSC</a:t>
            </a:r>
          </a:p>
          <a:p>
            <a:pPr algn="just"/>
            <a:endParaRPr lang="es-ES" sz="2400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57158" y="1340768"/>
            <a:ext cx="7743233" cy="4536504"/>
          </a:xfrm>
        </p:spPr>
        <p:txBody>
          <a:bodyPr/>
          <a:lstStyle/>
          <a:p>
            <a:r>
              <a:rPr lang="en-GB" sz="2000" dirty="0" smtClean="0"/>
              <a:t>National Geographic: Parte del </a:t>
            </a:r>
            <a:r>
              <a:rPr lang="en-GB" sz="2000" dirty="0" err="1" smtClean="0"/>
              <a:t>problema</a:t>
            </a:r>
            <a:r>
              <a:rPr lang="en-GB" sz="2000" dirty="0" smtClean="0"/>
              <a:t> </a:t>
            </a:r>
            <a:r>
              <a:rPr lang="en-GB" sz="2000" dirty="0" err="1" smtClean="0"/>
              <a:t>es</a:t>
            </a:r>
            <a:r>
              <a:rPr lang="en-GB" sz="2000" dirty="0" smtClean="0"/>
              <a:t> la </a:t>
            </a:r>
            <a:r>
              <a:rPr lang="en-GB" sz="2000" dirty="0" err="1" smtClean="0"/>
              <a:t>falta</a:t>
            </a:r>
            <a:r>
              <a:rPr lang="en-GB" sz="2000" dirty="0" smtClean="0"/>
              <a:t> de </a:t>
            </a:r>
            <a:r>
              <a:rPr lang="en-GB" sz="2000" dirty="0" err="1" smtClean="0"/>
              <a:t>posicion</a:t>
            </a:r>
            <a:r>
              <a:rPr lang="en-GB" sz="2000" dirty="0" smtClean="0"/>
              <a:t> </a:t>
            </a:r>
            <a:r>
              <a:rPr lang="en-GB" sz="2000" dirty="0" err="1" smtClean="0"/>
              <a:t>unificada</a:t>
            </a:r>
            <a:r>
              <a:rPr lang="en-GB" sz="2000" dirty="0" smtClean="0"/>
              <a:t> </a:t>
            </a:r>
            <a:r>
              <a:rPr lang="en-GB" sz="2000" dirty="0" err="1" smtClean="0"/>
              <a:t>frente</a:t>
            </a:r>
            <a:r>
              <a:rPr lang="en-GB" sz="2000" dirty="0" smtClean="0"/>
              <a:t> a </a:t>
            </a:r>
            <a:r>
              <a:rPr lang="en-GB" sz="2000" dirty="0" err="1" smtClean="0"/>
              <a:t>los</a:t>
            </a:r>
            <a:r>
              <a:rPr lang="en-GB" sz="2000" dirty="0" smtClean="0"/>
              <a:t> </a:t>
            </a:r>
            <a:r>
              <a:rPr lang="en-GB" sz="2000" dirty="0" err="1" smtClean="0"/>
              <a:t>problemas</a:t>
            </a:r>
            <a:r>
              <a:rPr lang="en-GB" sz="2000" dirty="0" smtClean="0"/>
              <a:t> de la </a:t>
            </a:r>
            <a:r>
              <a:rPr lang="en-GB" sz="2000" dirty="0" err="1" smtClean="0"/>
              <a:t>pesca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1063" y="0"/>
            <a:ext cx="642937" cy="365125"/>
          </a:xfrm>
        </p:spPr>
        <p:txBody>
          <a:bodyPr/>
          <a:lstStyle/>
          <a:p>
            <a:fld id="{ABDB7DC1-6DFD-4804-B81B-5AD5FA16258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28" y="532943"/>
            <a:ext cx="8549552" cy="591801"/>
          </a:xfrm>
        </p:spPr>
        <p:txBody>
          <a:bodyPr/>
          <a:lstStyle/>
          <a:p>
            <a:r>
              <a:rPr lang="en-GB" sz="2400" b="1" dirty="0" smtClean="0"/>
              <a:t>LA SOSTENIBILIDAD DE LA PESCA PARA EL COMERCIO</a:t>
            </a:r>
            <a:endParaRPr lang="en-GB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Ante la </a:t>
            </a:r>
            <a:r>
              <a:rPr lang="en-GB" dirty="0" err="1" smtClean="0"/>
              <a:t>carencia</a:t>
            </a:r>
            <a:r>
              <a:rPr lang="en-GB" dirty="0" smtClean="0"/>
              <a:t> de un </a:t>
            </a:r>
            <a:r>
              <a:rPr lang="en-GB" dirty="0" err="1" smtClean="0"/>
              <a:t>criterio</a:t>
            </a:r>
            <a:r>
              <a:rPr lang="en-GB" dirty="0" smtClean="0"/>
              <a:t> </a:t>
            </a:r>
            <a:r>
              <a:rPr lang="en-GB" dirty="0" err="1" smtClean="0"/>
              <a:t>unificado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sostenibilidad</a:t>
            </a:r>
            <a:r>
              <a:rPr lang="en-GB" dirty="0" smtClean="0"/>
              <a:t> </a:t>
            </a:r>
            <a:r>
              <a:rPr lang="en-GB" dirty="0" err="1" smtClean="0"/>
              <a:t>cuales</a:t>
            </a:r>
            <a:r>
              <a:rPr lang="en-GB" dirty="0" smtClean="0"/>
              <a:t> son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opciones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err="1" smtClean="0"/>
              <a:t>Negociacion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subsidios</a:t>
            </a:r>
            <a:r>
              <a:rPr lang="en-GB" dirty="0" smtClean="0"/>
              <a:t> a la </a:t>
            </a:r>
            <a:r>
              <a:rPr lang="en-GB" dirty="0" err="1" smtClean="0"/>
              <a:t>pesca</a:t>
            </a:r>
            <a:endParaRPr lang="en-GB" dirty="0"/>
          </a:p>
          <a:p>
            <a:pPr marL="342900" indent="-342900">
              <a:buAutoNum type="arabicPeriod"/>
            </a:pPr>
            <a:r>
              <a:rPr lang="en-GB" dirty="0" err="1" smtClean="0"/>
              <a:t>Unirse</a:t>
            </a:r>
            <a:r>
              <a:rPr lang="en-GB" dirty="0" smtClean="0"/>
              <a:t> a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Certificaciones</a:t>
            </a:r>
            <a:r>
              <a:rPr lang="en-GB" dirty="0" smtClean="0"/>
              <a:t> </a:t>
            </a:r>
            <a:r>
              <a:rPr lang="en-GB" dirty="0" err="1" smtClean="0"/>
              <a:t>establecidas</a:t>
            </a:r>
            <a:r>
              <a:rPr lang="en-GB" dirty="0" smtClean="0"/>
              <a:t> en el </a:t>
            </a:r>
            <a:r>
              <a:rPr lang="en-GB" dirty="0" err="1" smtClean="0"/>
              <a:t>mercado</a:t>
            </a:r>
            <a:r>
              <a:rPr lang="en-GB" dirty="0" smtClean="0"/>
              <a:t>, </a:t>
            </a:r>
            <a:r>
              <a:rPr lang="en-GB" dirty="0" err="1" smtClean="0"/>
              <a:t>pero</a:t>
            </a:r>
            <a:r>
              <a:rPr lang="en-GB" dirty="0" smtClean="0"/>
              <a:t> </a:t>
            </a:r>
            <a:r>
              <a:rPr lang="en-GB" dirty="0" err="1" smtClean="0"/>
              <a:t>sopesarlas</a:t>
            </a:r>
            <a:r>
              <a:rPr lang="en-GB" dirty="0" smtClean="0"/>
              <a:t>.</a:t>
            </a:r>
          </a:p>
          <a:p>
            <a:pPr marL="342900" indent="-342900">
              <a:buAutoNum type="arabicPeriod"/>
            </a:pPr>
            <a:r>
              <a:rPr lang="en-GB" dirty="0" err="1" smtClean="0"/>
              <a:t>Autoregularse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Lo mas grave </a:t>
            </a:r>
            <a:r>
              <a:rPr lang="en-GB" dirty="0" err="1" smtClean="0"/>
              <a:t>es</a:t>
            </a:r>
            <a:r>
              <a:rPr lang="en-GB" dirty="0" smtClean="0"/>
              <a:t> la </a:t>
            </a:r>
            <a:r>
              <a:rPr lang="en-GB" dirty="0" err="1" smtClean="0"/>
              <a:t>inactividad</a:t>
            </a:r>
            <a:r>
              <a:rPr lang="en-GB" dirty="0"/>
              <a:t>.</a:t>
            </a:r>
            <a:endParaRPr lang="en-GB" dirty="0" smtClean="0"/>
          </a:p>
          <a:p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s-ES" dirty="0" smtClean="0"/>
              <a:t>WWF es la única ONG ambiental que promueva directamente la pesca sostenible en Ecuador, ayudando a preparar y aplicar planes de acción específicos para cada pesquería (por ejemplo, dorado y pomada</a:t>
            </a:r>
            <a:r>
              <a:rPr lang="es-ES" b="1" dirty="0" smtClean="0"/>
              <a:t>), y la promoción de la pesca de certificación del MSC</a:t>
            </a:r>
            <a:r>
              <a:rPr lang="es-ES" dirty="0" smtClean="0"/>
              <a:t>, la gestión basada en derechos (derechos de uso territorial y de cuotas ) y los proyectos de mejora de la pesca (FIPS).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3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28" y="532943"/>
            <a:ext cx="8261520" cy="1167865"/>
          </a:xfrm>
        </p:spPr>
        <p:txBody>
          <a:bodyPr/>
          <a:lstStyle/>
          <a:p>
            <a:pPr algn="just"/>
            <a:r>
              <a:rPr lang="es-EC" dirty="0" smtClean="0"/>
              <a:t>COMERCIO PESQUERO CERTIFICADO 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086156" cy="436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2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58" y="527474"/>
            <a:ext cx="8103274" cy="552471"/>
          </a:xfrm>
        </p:spPr>
        <p:txBody>
          <a:bodyPr/>
          <a:lstStyle/>
          <a:p>
            <a:r>
              <a:rPr lang="en-GB" b="1" dirty="0" err="1" smtClean="0"/>
              <a:t>Sostenibilidad</a:t>
            </a:r>
            <a:r>
              <a:rPr lang="en-GB" b="1" dirty="0" smtClean="0"/>
              <a:t> y Comercio </a:t>
            </a:r>
            <a:r>
              <a:rPr lang="en-GB" b="1" dirty="0" err="1" smtClean="0"/>
              <a:t>Internacional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 dirty="0" smtClean="0"/>
              <a:t>Mayor </a:t>
            </a:r>
            <a:r>
              <a:rPr lang="en-GB" dirty="0" err="1" smtClean="0"/>
              <a:t>problema</a:t>
            </a:r>
            <a:r>
              <a:rPr lang="en-GB" dirty="0" smtClean="0"/>
              <a:t> del </a:t>
            </a:r>
            <a:r>
              <a:rPr lang="en-GB" dirty="0" err="1" smtClean="0"/>
              <a:t>mundo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La </a:t>
            </a:r>
            <a:r>
              <a:rPr lang="en-GB" dirty="0" err="1" smtClean="0"/>
              <a:t>sostenibilidad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La </a:t>
            </a:r>
            <a:r>
              <a:rPr lang="en-GB" dirty="0" err="1" smtClean="0"/>
              <a:t>sostenibiliad</a:t>
            </a:r>
            <a:r>
              <a:rPr lang="en-GB" dirty="0" smtClean="0"/>
              <a:t> y el </a:t>
            </a:r>
            <a:r>
              <a:rPr lang="en-GB" dirty="0" err="1" smtClean="0"/>
              <a:t>Comercio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El </a:t>
            </a:r>
            <a:r>
              <a:rPr lang="en-GB" smtClean="0"/>
              <a:t>reto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6821460" cy="538603"/>
          </a:xfrm>
        </p:spPr>
        <p:txBody>
          <a:bodyPr/>
          <a:lstStyle/>
          <a:p>
            <a:r>
              <a:rPr lang="es-EC" dirty="0" smtClean="0"/>
              <a:t>PESCA CERTIFICADA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17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5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EL RETO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357159" y="1628775"/>
            <a:ext cx="7743233" cy="4032250"/>
          </a:xfrm>
        </p:spPr>
        <p:txBody>
          <a:bodyPr/>
          <a:lstStyle/>
          <a:p>
            <a:r>
              <a:rPr lang="es-EC" dirty="0" smtClean="0"/>
              <a:t>171 millones de toneladas de pescado y acuacultura</a:t>
            </a:r>
          </a:p>
          <a:p>
            <a:r>
              <a:rPr lang="es-EC" dirty="0" smtClean="0"/>
              <a:t>90,9 millones de toneladas</a:t>
            </a:r>
          </a:p>
          <a:p>
            <a:r>
              <a:rPr lang="es-EC" dirty="0" smtClean="0"/>
              <a:t>59,6 millones de personas trabajando en el sector</a:t>
            </a:r>
          </a:p>
          <a:p>
            <a:endParaRPr lang="es-EC" dirty="0"/>
          </a:p>
          <a:p>
            <a:r>
              <a:rPr lang="es-EC" dirty="0" smtClean="0"/>
              <a:t>Ecuador segundo productor mundial y primero en la </a:t>
            </a:r>
            <a:r>
              <a:rPr lang="es-EC" dirty="0" err="1" smtClean="0"/>
              <a:t>region</a:t>
            </a:r>
            <a:endParaRPr lang="es-EC" dirty="0" smtClean="0"/>
          </a:p>
          <a:p>
            <a:r>
              <a:rPr lang="es-EC" dirty="0" smtClean="0"/>
              <a:t>300.000 toneladas en 2018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864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s-EC" sz="2800" b="1" dirty="0" smtClean="0"/>
              <a:t>CUAL CREE USTED ES EL PRINCIPAL PROBLEMA EN EL MUNDO HOY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280204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5125"/>
            <a:ext cx="8064896" cy="1191667"/>
          </a:xfrm>
        </p:spPr>
        <p:txBody>
          <a:bodyPr/>
          <a:lstStyle/>
          <a:p>
            <a:pPr algn="just"/>
            <a:r>
              <a:rPr lang="en-GB" b="1" dirty="0" smtClean="0"/>
              <a:t>EL PRINCIPAL PROBLEMA DEL MUNDO HOY</a:t>
            </a:r>
            <a:endParaRPr lang="en-GB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628800"/>
            <a:ext cx="5112567" cy="40147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928" y="532943"/>
            <a:ext cx="8117504" cy="879833"/>
          </a:xfrm>
        </p:spPr>
        <p:txBody>
          <a:bodyPr/>
          <a:lstStyle/>
          <a:p>
            <a:r>
              <a:rPr lang="en-GB" b="1" dirty="0" smtClean="0"/>
              <a:t>CANTAMOS POR NUESTRO PLANETA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628775"/>
            <a:ext cx="1547664" cy="4014788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1063" y="0"/>
            <a:ext cx="642937" cy="365125"/>
          </a:xfrm>
        </p:spPr>
        <p:txBody>
          <a:bodyPr/>
          <a:lstStyle/>
          <a:p>
            <a:fld id="{ABDB7DC1-6DFD-4804-B81B-5AD5FA16258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6 Marcador de contenido"/>
          <p:cNvSpPr>
            <a:spLocks noGrp="1"/>
          </p:cNvSpPr>
          <p:nvPr>
            <p:ph idx="11"/>
          </p:nvPr>
        </p:nvSpPr>
        <p:spPr>
          <a:xfrm>
            <a:off x="1547664" y="1628800"/>
            <a:ext cx="5832648" cy="4014803"/>
          </a:xfrm>
        </p:spPr>
        <p:txBody>
          <a:bodyPr/>
          <a:lstStyle/>
          <a:p>
            <a:endParaRPr lang="es-EC" dirty="0" smtClean="0">
              <a:hlinkClick r:id="rId2"/>
            </a:endParaRPr>
          </a:p>
          <a:p>
            <a:endParaRPr lang="es-EC" dirty="0">
              <a:hlinkClick r:id="rId2"/>
            </a:endParaRPr>
          </a:p>
          <a:p>
            <a:endParaRPr lang="es-EC" dirty="0" smtClean="0">
              <a:hlinkClick r:id="rId2"/>
            </a:endParaRPr>
          </a:p>
          <a:p>
            <a:endParaRPr lang="es-EC" dirty="0">
              <a:hlinkClick r:id="rId2"/>
            </a:endParaRPr>
          </a:p>
          <a:p>
            <a:endParaRPr lang="es-EC" dirty="0" smtClean="0">
              <a:hlinkClick r:id="rId2"/>
            </a:endParaRPr>
          </a:p>
          <a:p>
            <a:endParaRPr lang="es-EC" dirty="0">
              <a:hlinkClick r:id="rId2"/>
            </a:endParaRPr>
          </a:p>
          <a:p>
            <a:endParaRPr lang="es-EC" dirty="0" smtClean="0">
              <a:hlinkClick r:id="rId2"/>
            </a:endParaRPr>
          </a:p>
          <a:p>
            <a:r>
              <a:rPr lang="es-EC" dirty="0" smtClean="0">
                <a:hlinkClick r:id="rId2"/>
              </a:rPr>
              <a:t>https://www.youtube.com/watch?v=QzfnnjV5ZZ8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693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b="1" dirty="0" smtClean="0"/>
              <a:t>QUE ES LA SOSTENIBILIDAD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2833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QUE ES LA SOSTENIBILIDAD?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>
          <a:xfrm>
            <a:off x="3131840" y="1844824"/>
            <a:ext cx="4032548" cy="4176464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Los consumidores son cada </a:t>
            </a:r>
            <a:r>
              <a:rPr lang="es-ES" dirty="0"/>
              <a:t>vez más </a:t>
            </a:r>
            <a:r>
              <a:rPr lang="es-ES" dirty="0" smtClean="0"/>
              <a:t>exigentes respecto a la preservación del medio ambiente </a:t>
            </a:r>
            <a:r>
              <a:rPr lang="es-ES" dirty="0"/>
              <a:t>y sociales que </a:t>
            </a:r>
            <a:r>
              <a:rPr lang="es-ES" dirty="0" smtClean="0"/>
              <a:t>conllevan los productos en </a:t>
            </a:r>
            <a:r>
              <a:rPr lang="es-ES" dirty="0"/>
              <a:t>los países productores de materias </a:t>
            </a:r>
            <a:r>
              <a:rPr lang="es-ES" dirty="0" smtClean="0"/>
              <a:t>primas, minería, pesca. Los que están </a:t>
            </a:r>
            <a:r>
              <a:rPr lang="es-ES" dirty="0"/>
              <a:t>dispuestos a pagar un sobreprecio por un producto con ciertas características de sostenibilidad ambiental, económica y social. 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57159" y="1628775"/>
            <a:ext cx="2270625" cy="4032250"/>
          </a:xfrm>
        </p:spPr>
        <p:txBody>
          <a:bodyPr/>
          <a:lstStyle/>
          <a:p>
            <a:r>
              <a:rPr lang="es-ES" dirty="0" smtClean="0"/>
              <a:t>Una </a:t>
            </a:r>
            <a:r>
              <a:rPr lang="es-ES" dirty="0" smtClean="0"/>
              <a:t>moda?</a:t>
            </a:r>
            <a:endParaRPr lang="es-ES" dirty="0"/>
          </a:p>
          <a:p>
            <a:r>
              <a:rPr lang="es-ES" dirty="0"/>
              <a:t>Un </a:t>
            </a:r>
            <a:r>
              <a:rPr lang="es-ES" dirty="0" smtClean="0"/>
              <a:t>lujo?</a:t>
            </a:r>
            <a:endParaRPr lang="es-ES" dirty="0"/>
          </a:p>
          <a:p>
            <a:r>
              <a:rPr lang="es-ES" dirty="0"/>
              <a:t>Un principio </a:t>
            </a:r>
            <a:r>
              <a:rPr lang="es-ES" dirty="0" smtClean="0"/>
              <a:t>ético?</a:t>
            </a:r>
            <a:endParaRPr lang="es-ES" dirty="0"/>
          </a:p>
          <a:p>
            <a:r>
              <a:rPr lang="es-ES" dirty="0"/>
              <a:t>Un </a:t>
            </a:r>
            <a:r>
              <a:rPr lang="es-ES" dirty="0" smtClean="0"/>
              <a:t>mandato?</a:t>
            </a:r>
            <a:endParaRPr lang="es-ES" dirty="0"/>
          </a:p>
          <a:p>
            <a:r>
              <a:rPr lang="es-ES" dirty="0"/>
              <a:t>Una </a:t>
            </a:r>
            <a:r>
              <a:rPr lang="es-ES" dirty="0" smtClean="0"/>
              <a:t>tendencia?</a:t>
            </a:r>
          </a:p>
          <a:p>
            <a:pPr algn="just"/>
            <a:r>
              <a:rPr lang="es-ES" dirty="0" smtClean="0"/>
              <a:t>Un vinculo entre la producción y el consumidor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076056" y="5805264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2B54"/>
                </a:solidFill>
                <a:latin typeface="Helvetica Neue"/>
              </a:rPr>
              <a:t>Oliver von Hagen and Claudia Maria Marin</a:t>
            </a:r>
            <a:endParaRPr lang="en-GB" sz="1400" i="0" dirty="0">
              <a:solidFill>
                <a:srgbClr val="002B54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045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6807230" cy="597270"/>
          </a:xfrm>
        </p:spPr>
        <p:txBody>
          <a:bodyPr/>
          <a:lstStyle/>
          <a:p>
            <a:r>
              <a:rPr lang="en-GB" sz="2800" b="1" dirty="0" smtClean="0"/>
              <a:t>EVOLUCION DE LA SOSTENIBILIDAD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7887250" cy="401480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D</a:t>
            </a:r>
            <a:r>
              <a:rPr lang="en-GB" dirty="0" smtClean="0"/>
              <a:t>e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visión</a:t>
            </a:r>
            <a:r>
              <a:rPr lang="en-GB" dirty="0" smtClean="0"/>
              <a:t> </a:t>
            </a:r>
            <a:r>
              <a:rPr lang="en-GB" dirty="0" err="1" smtClean="0"/>
              <a:t>medio</a:t>
            </a:r>
            <a:r>
              <a:rPr lang="en-GB" dirty="0" smtClean="0"/>
              <a:t> </a:t>
            </a:r>
            <a:r>
              <a:rPr lang="en-GB" dirty="0" err="1" smtClean="0"/>
              <a:t>ambientalista</a:t>
            </a:r>
            <a:r>
              <a:rPr lang="en-GB" dirty="0" smtClean="0"/>
              <a:t> a un </a:t>
            </a:r>
            <a:r>
              <a:rPr lang="en-GB" dirty="0" err="1" smtClean="0"/>
              <a:t>criterio</a:t>
            </a:r>
            <a:r>
              <a:rPr lang="en-GB" dirty="0" smtClean="0"/>
              <a:t> </a:t>
            </a:r>
            <a:r>
              <a:rPr lang="en-GB" dirty="0" err="1" smtClean="0"/>
              <a:t>humanitario</a:t>
            </a:r>
            <a:r>
              <a:rPr lang="en-GB" dirty="0" smtClean="0"/>
              <a:t>, </a:t>
            </a:r>
            <a:r>
              <a:rPr lang="en-GB" dirty="0" err="1" smtClean="0"/>
              <a:t>económico</a:t>
            </a:r>
            <a:r>
              <a:rPr lang="en-GB" dirty="0" smtClean="0"/>
              <a:t>, </a:t>
            </a:r>
            <a:r>
              <a:rPr lang="en-GB" dirty="0" err="1" smtClean="0"/>
              <a:t>etíco</a:t>
            </a:r>
            <a:r>
              <a:rPr lang="en-GB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La </a:t>
            </a:r>
            <a:r>
              <a:rPr lang="en-GB" dirty="0" err="1" smtClean="0"/>
              <a:t>sostenibilidad</a:t>
            </a:r>
            <a:r>
              <a:rPr lang="en-GB" dirty="0" smtClean="0"/>
              <a:t> la mayor </a:t>
            </a:r>
            <a:r>
              <a:rPr lang="en-GB" dirty="0" err="1" smtClean="0"/>
              <a:t>preocupación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mundo</a:t>
            </a:r>
            <a:r>
              <a:rPr lang="en-GB" dirty="0" smtClean="0"/>
              <a:t>. A </a:t>
            </a:r>
            <a:r>
              <a:rPr lang="en-GB" dirty="0" err="1" smtClean="0"/>
              <a:t>veces</a:t>
            </a:r>
            <a:r>
              <a:rPr lang="en-GB" dirty="0" smtClean="0"/>
              <a:t> </a:t>
            </a:r>
            <a:r>
              <a:rPr lang="en-GB" dirty="0" err="1" smtClean="0"/>
              <a:t>coinciden</a:t>
            </a:r>
            <a:r>
              <a:rPr lang="en-GB" dirty="0" smtClean="0"/>
              <a:t> </a:t>
            </a:r>
            <a:r>
              <a:rPr lang="en-GB" dirty="0" err="1" smtClean="0"/>
              <a:t>ciudadanos</a:t>
            </a:r>
            <a:r>
              <a:rPr lang="en-GB" dirty="0" smtClean="0"/>
              <a:t> y </a:t>
            </a:r>
            <a:r>
              <a:rPr lang="en-GB" dirty="0" err="1" smtClean="0"/>
              <a:t>gobiernos</a:t>
            </a:r>
            <a:r>
              <a:rPr lang="en-GB" dirty="0" smtClean="0"/>
              <a:t>, </a:t>
            </a:r>
            <a:r>
              <a:rPr lang="en-GB" dirty="0" err="1" smtClean="0"/>
              <a:t>otras</a:t>
            </a:r>
            <a:r>
              <a:rPr lang="en-GB" dirty="0" smtClean="0"/>
              <a:t> 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Impacto</a:t>
            </a:r>
            <a:r>
              <a:rPr lang="en-GB" dirty="0" smtClean="0"/>
              <a:t> del </a:t>
            </a:r>
            <a:r>
              <a:rPr lang="en-GB" dirty="0" err="1" smtClean="0"/>
              <a:t>cambio</a:t>
            </a:r>
            <a:r>
              <a:rPr lang="en-GB" dirty="0" smtClean="0"/>
              <a:t> </a:t>
            </a:r>
            <a:r>
              <a:rPr lang="en-GB" dirty="0" err="1" smtClean="0"/>
              <a:t>climático</a:t>
            </a: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Valoración</a:t>
            </a:r>
            <a:r>
              <a:rPr lang="en-GB" dirty="0" smtClean="0"/>
              <a:t> </a:t>
            </a:r>
            <a:r>
              <a:rPr lang="en-GB" dirty="0" err="1" smtClean="0"/>
              <a:t>económica</a:t>
            </a:r>
            <a:r>
              <a:rPr lang="en-GB" dirty="0" smtClean="0"/>
              <a:t> y </a:t>
            </a:r>
            <a:r>
              <a:rPr lang="en-GB" dirty="0" err="1" smtClean="0"/>
              <a:t>responsable</a:t>
            </a:r>
            <a:r>
              <a:rPr lang="en-GB" dirty="0" smtClean="0"/>
              <a:t>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recursos</a:t>
            </a:r>
            <a:r>
              <a:rPr lang="en-GB" dirty="0" smtClean="0"/>
              <a:t>: </a:t>
            </a:r>
            <a:r>
              <a:rPr lang="en-GB" dirty="0" err="1" smtClean="0"/>
              <a:t>energeticos</a:t>
            </a:r>
            <a:r>
              <a:rPr lang="en-GB" dirty="0" smtClean="0"/>
              <a:t>, el </a:t>
            </a:r>
            <a:r>
              <a:rPr lang="en-GB" dirty="0" err="1" smtClean="0"/>
              <a:t>agúa</a:t>
            </a:r>
            <a:r>
              <a:rPr lang="en-GB" dirty="0" smtClean="0"/>
              <a:t>, el </a:t>
            </a:r>
            <a:r>
              <a:rPr lang="en-GB" dirty="0" err="1" smtClean="0"/>
              <a:t>oceáno</a:t>
            </a:r>
            <a:r>
              <a:rPr lang="en-GB" dirty="0" smtClean="0"/>
              <a:t>, la </a:t>
            </a:r>
            <a:r>
              <a:rPr lang="en-GB" dirty="0" err="1" smtClean="0"/>
              <a:t>tierra</a:t>
            </a:r>
            <a:r>
              <a:rPr lang="en-GB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La </a:t>
            </a:r>
            <a:r>
              <a:rPr lang="en-GB" dirty="0" err="1" smtClean="0"/>
              <a:t>conservación</a:t>
            </a:r>
            <a:r>
              <a:rPr lang="en-GB" dirty="0" smtClean="0"/>
              <a:t> de las </a:t>
            </a:r>
            <a:r>
              <a:rPr lang="en-GB" dirty="0" err="1" smtClean="0"/>
              <a:t>especies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mira</a:t>
            </a:r>
            <a:r>
              <a:rPr lang="en-GB" dirty="0" smtClean="0"/>
              <a:t> de </a:t>
            </a:r>
            <a:r>
              <a:rPr lang="en-GB" dirty="0" err="1" smtClean="0"/>
              <a:t>todos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actores</a:t>
            </a: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La agenda de </a:t>
            </a:r>
            <a:r>
              <a:rPr lang="en-GB" dirty="0" err="1" smtClean="0"/>
              <a:t>Desarrollo</a:t>
            </a:r>
            <a:r>
              <a:rPr lang="en-GB" dirty="0" smtClean="0"/>
              <a:t> </a:t>
            </a:r>
            <a:r>
              <a:rPr lang="en-GB" dirty="0" err="1" smtClean="0"/>
              <a:t>Sostenible</a:t>
            </a:r>
            <a:r>
              <a:rPr lang="en-GB" dirty="0" smtClean="0"/>
              <a:t> </a:t>
            </a:r>
            <a:r>
              <a:rPr lang="en-GB" dirty="0" err="1" smtClean="0"/>
              <a:t>adoptada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las Naciones Unidas con </a:t>
            </a:r>
            <a:r>
              <a:rPr lang="en-GB" dirty="0" err="1" smtClean="0"/>
              <a:t>objetivos</a:t>
            </a:r>
            <a:r>
              <a:rPr lang="en-GB" dirty="0" smtClean="0"/>
              <a:t> </a:t>
            </a:r>
            <a:r>
              <a:rPr lang="en-GB" dirty="0" err="1" smtClean="0"/>
              <a:t>concretos</a:t>
            </a:r>
            <a:r>
              <a:rPr lang="en-GB" dirty="0" smtClean="0"/>
              <a:t> para el 2030, </a:t>
            </a:r>
            <a:r>
              <a:rPr lang="en-GB" dirty="0" err="1" smtClean="0"/>
              <a:t>permeó</a:t>
            </a:r>
            <a:r>
              <a:rPr lang="en-GB" dirty="0" smtClean="0"/>
              <a:t> la </a:t>
            </a:r>
            <a:r>
              <a:rPr lang="en-GB" dirty="0" err="1" smtClean="0"/>
              <a:t>vida</a:t>
            </a:r>
            <a:r>
              <a:rPr lang="en-GB" dirty="0" smtClean="0"/>
              <a:t> de </a:t>
            </a:r>
            <a:r>
              <a:rPr lang="en-GB" dirty="0" err="1" smtClean="0"/>
              <a:t>todos</a:t>
            </a:r>
            <a:r>
              <a:rPr lang="en-GB" dirty="0" smtClean="0"/>
              <a:t> los </a:t>
            </a:r>
            <a:r>
              <a:rPr lang="en-GB" dirty="0" err="1" smtClean="0"/>
              <a:t>ciudadanos</a:t>
            </a:r>
            <a:r>
              <a:rPr lang="en-GB" dirty="0" smtClean="0"/>
              <a:t> y las </a:t>
            </a:r>
            <a:r>
              <a:rPr lang="en-GB" dirty="0" err="1" smtClean="0"/>
              <a:t>especies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mundo</a:t>
            </a:r>
            <a:r>
              <a:rPr lang="en-GB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El </a:t>
            </a:r>
            <a:r>
              <a:rPr lang="en-GB" dirty="0" err="1" smtClean="0"/>
              <a:t>Acuerdo</a:t>
            </a:r>
            <a:r>
              <a:rPr lang="en-GB" dirty="0" smtClean="0"/>
              <a:t> de Paris del 2015 </a:t>
            </a:r>
            <a:r>
              <a:rPr lang="en-GB" dirty="0" err="1" smtClean="0"/>
              <a:t>sobre</a:t>
            </a:r>
            <a:r>
              <a:rPr lang="en-GB" dirty="0" smtClean="0"/>
              <a:t> el </a:t>
            </a:r>
            <a:r>
              <a:rPr lang="en-GB" dirty="0" err="1" smtClean="0"/>
              <a:t>cambio</a:t>
            </a:r>
            <a:r>
              <a:rPr lang="en-GB" dirty="0" smtClean="0"/>
              <a:t> </a:t>
            </a:r>
            <a:r>
              <a:rPr lang="en-GB" dirty="0" err="1" smtClean="0"/>
              <a:t>climatico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58" y="527474"/>
            <a:ext cx="8103274" cy="552471"/>
          </a:xfrm>
        </p:spPr>
        <p:txBody>
          <a:bodyPr/>
          <a:lstStyle/>
          <a:p>
            <a:r>
              <a:rPr lang="en-GB" b="1" dirty="0" smtClean="0"/>
              <a:t>HACIA EL 2030…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07" y="2013952"/>
            <a:ext cx="6429375" cy="3619500"/>
          </a:xfrm>
          <a:prstGeom prst="rect">
            <a:avLst/>
          </a:prstGeom>
          <a:solidFill>
            <a:srgbClr val="007CBB"/>
          </a:solidFill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9170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EN_2015">
  <a:themeElements>
    <a:clrScheme name="ITC color">
      <a:dk1>
        <a:srgbClr val="595959"/>
      </a:dk1>
      <a:lt1>
        <a:srgbClr val="595959"/>
      </a:lt1>
      <a:dk2>
        <a:srgbClr val="36A7E9"/>
      </a:dk2>
      <a:lt2>
        <a:srgbClr val="FFFFFF"/>
      </a:lt2>
      <a:accent1>
        <a:srgbClr val="36A7E9"/>
      </a:accent1>
      <a:accent2>
        <a:srgbClr val="636363"/>
      </a:accent2>
      <a:accent3>
        <a:srgbClr val="C1413B"/>
      </a:accent3>
      <a:accent4>
        <a:srgbClr val="789C3C"/>
      </a:accent4>
      <a:accent5>
        <a:srgbClr val="424884"/>
      </a:accent5>
      <a:accent6>
        <a:srgbClr val="8F0063"/>
      </a:accent6>
      <a:hlink>
        <a:srgbClr val="36A7E9"/>
      </a:hlink>
      <a:folHlink>
        <a:srgbClr val="36A7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werPoint_EN_2015">
  <a:themeElements>
    <a:clrScheme name="ITC color">
      <a:dk1>
        <a:srgbClr val="595959"/>
      </a:dk1>
      <a:lt1>
        <a:srgbClr val="595959"/>
      </a:lt1>
      <a:dk2>
        <a:srgbClr val="36A7E9"/>
      </a:dk2>
      <a:lt2>
        <a:srgbClr val="FFFFFF"/>
      </a:lt2>
      <a:accent1>
        <a:srgbClr val="36A7E9"/>
      </a:accent1>
      <a:accent2>
        <a:srgbClr val="636363"/>
      </a:accent2>
      <a:accent3>
        <a:srgbClr val="C1413B"/>
      </a:accent3>
      <a:accent4>
        <a:srgbClr val="789C3C"/>
      </a:accent4>
      <a:accent5>
        <a:srgbClr val="424884"/>
      </a:accent5>
      <a:accent6>
        <a:srgbClr val="8F0063"/>
      </a:accent6>
      <a:hlink>
        <a:srgbClr val="36A7E9"/>
      </a:hlink>
      <a:folHlink>
        <a:srgbClr val="36A7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PowerPoint_EN_2015</Template>
  <TotalTime>3612</TotalTime>
  <Words>881</Words>
  <Application>Microsoft Office PowerPoint</Application>
  <PresentationFormat>Presentación en pantalla (4:3)</PresentationFormat>
  <Paragraphs>127</Paragraphs>
  <Slides>21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PowerPoint_EN_2015</vt:lpstr>
      <vt:lpstr>1_PowerPoint_EN_2015</vt:lpstr>
      <vt:lpstr>  </vt:lpstr>
      <vt:lpstr>Sostenibilidad y Comercio Internacional </vt:lpstr>
      <vt:lpstr>CUAL CREE USTED ES EL PRINCIPAL PROBLEMA EN EL MUNDO HOY</vt:lpstr>
      <vt:lpstr>EL PRINCIPAL PROBLEMA DEL MUNDO HOY</vt:lpstr>
      <vt:lpstr>CANTAMOS POR NUESTRO PLANETA</vt:lpstr>
      <vt:lpstr>    QUE ES LA SOSTENIBILIDAD </vt:lpstr>
      <vt:lpstr>QUE ES LA SOSTENIBILIDAD?</vt:lpstr>
      <vt:lpstr>EVOLUCION DE LA SOSTENIBILIDAD </vt:lpstr>
      <vt:lpstr>HACIA EL 2030…</vt:lpstr>
      <vt:lpstr>COMPROMISO DE TODOS</vt:lpstr>
      <vt:lpstr>  CRITERIOS BASICOS DE LA SOSTENIBILIDAD</vt:lpstr>
      <vt:lpstr>PUNTO CRITICOS DE ENCUENTRO ENTRE  SOSTENIBILIDAD Y COMERCIO INTERNACIONAL</vt:lpstr>
      <vt:lpstr>SOSTENIBILIDAD Y COMERCIO </vt:lpstr>
      <vt:lpstr>LA SOSTENIBILIDAD Y EL COMERCIO</vt:lpstr>
      <vt:lpstr>LOS PECES SALIENDO DEL AGUA PARA LA MESA</vt:lpstr>
      <vt:lpstr>ENTRE LA SOSTENIBILIDAD Y EL COMERCIO ? </vt:lpstr>
      <vt:lpstr>LA SOSTENIBILIDAD EN LA PESCA</vt:lpstr>
      <vt:lpstr>LA SOSTENIBILIDAD DE LA PESCA PARA EL COMERCIO</vt:lpstr>
      <vt:lpstr>COMERCIO PESQUERO CERTIFICADO </vt:lpstr>
      <vt:lpstr>PESCA CERTIFICADA</vt:lpstr>
      <vt:lpstr>EL RETO</vt:lpstr>
    </vt:vector>
  </TitlesOfParts>
  <Company>International Trade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Claudia Mori Zaleski</dc:creator>
  <cp:lastModifiedBy>Monica</cp:lastModifiedBy>
  <cp:revision>143</cp:revision>
  <cp:lastPrinted>2017-03-23T15:57:53Z</cp:lastPrinted>
  <dcterms:created xsi:type="dcterms:W3CDTF">2016-07-01T14:25:40Z</dcterms:created>
  <dcterms:modified xsi:type="dcterms:W3CDTF">2019-06-19T21:58:48Z</dcterms:modified>
</cp:coreProperties>
</file>